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1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8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8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40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8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38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78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6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94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82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1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37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EDBDD-8160-4D71-9E27-B333DAF46F3C}" type="datetimeFigureOut">
              <a:rPr lang="en-IN" smtClean="0"/>
              <a:t>01-10-2022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7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80/identityi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8080/identityiq/debu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B5DF77-5D73-4674-DBB2-57EDF45A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4" y="17882"/>
            <a:ext cx="8858732" cy="6701785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733EBC9A-9B37-B2A4-389F-7A1E5AA37B35}"/>
              </a:ext>
            </a:extLst>
          </p:cNvPr>
          <p:cNvSpPr txBox="1">
            <a:spLocks/>
          </p:cNvSpPr>
          <p:nvPr/>
        </p:nvSpPr>
        <p:spPr>
          <a:xfrm>
            <a:off x="513471" y="1105434"/>
            <a:ext cx="7264401" cy="5356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SailPoint IIQ is a complete GRC(Governance, Risk and Compliance) based Identity and Access Management Tool built on common Identity Governance framework. It offers wide range of services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Life cycle management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management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provisioning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Birthright Provisioning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Access Request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Access Reviews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 Policies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and Reporting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Capabilities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 portal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portal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for Development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2D4BF44-E5C1-A66F-535B-FC588B6AC112}"/>
              </a:ext>
            </a:extLst>
          </p:cNvPr>
          <p:cNvSpPr txBox="1">
            <a:spLocks/>
          </p:cNvSpPr>
          <p:nvPr/>
        </p:nvSpPr>
        <p:spPr>
          <a:xfrm>
            <a:off x="2804746" y="452516"/>
            <a:ext cx="3340538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3A8"/>
                </a:solidFill>
                <a:latin typeface="Norwegian"/>
                <a:ea typeface="+mj-ea"/>
                <a:cs typeface="Norwegian"/>
              </a:defRPr>
            </a:lvl1pPr>
          </a:lstStyle>
          <a:p>
            <a:r>
              <a:rPr lang="en-GB" b="1" dirty="0"/>
              <a:t>SailPoint IdentityIQ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8844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DE997-4CEC-209E-5A56-D4117E6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" y="4683"/>
            <a:ext cx="9047115" cy="6783572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CBB32B2A-C0A4-BF74-4C02-1EB2D9E40760}"/>
              </a:ext>
            </a:extLst>
          </p:cNvPr>
          <p:cNvSpPr txBox="1">
            <a:spLocks/>
          </p:cNvSpPr>
          <p:nvPr/>
        </p:nvSpPr>
        <p:spPr>
          <a:xfrm>
            <a:off x="254032" y="466444"/>
            <a:ext cx="3987210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Identity IQ Authentication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D356-5F24-930E-2E54-9A88D758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00" y="2821593"/>
            <a:ext cx="7704083" cy="3364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44E133-87BF-52B7-1DA6-B8A48EE9555E}"/>
              </a:ext>
            </a:extLst>
          </p:cNvPr>
          <p:cNvSpPr txBox="1"/>
          <p:nvPr/>
        </p:nvSpPr>
        <p:spPr>
          <a:xfrm>
            <a:off x="262111" y="1017563"/>
            <a:ext cx="851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As you have seen login page, you can use </a:t>
            </a:r>
            <a:r>
              <a:rPr lang="en-GB" sz="1400" b="1" dirty="0">
                <a:highlight>
                  <a:srgbClr val="FFFF00"/>
                </a:highlight>
              </a:rPr>
              <a:t>spadmin/admin</a:t>
            </a:r>
            <a:r>
              <a:rPr lang="en-GB" sz="1400" dirty="0"/>
              <a:t> default account you get when you are running SQL queries given by SailPoint while installing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Along with Native authentication, you can use passthrough Authentication (using credentials of an application) like Active Directory, highly used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We can implement SSO and MFA using SailPoint recommendations which we will cover later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You can Integrate SailPoint IIQ application in Okta and access using Okta SSO as well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9132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01FA-61FA-3E2D-F2BC-E5F6E2E5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8" y="132666"/>
            <a:ext cx="8628583" cy="63257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D93712-2F63-DB6A-C36B-8AB70F19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1" y="1086712"/>
            <a:ext cx="7700259" cy="5101179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E29A7CE-D558-EDEB-B279-CFFDCF1FAAD0}"/>
              </a:ext>
            </a:extLst>
          </p:cNvPr>
          <p:cNvSpPr txBox="1">
            <a:spLocks/>
          </p:cNvSpPr>
          <p:nvPr/>
        </p:nvSpPr>
        <p:spPr>
          <a:xfrm>
            <a:off x="2532770" y="546299"/>
            <a:ext cx="3340538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3A8"/>
                </a:solidFill>
                <a:latin typeface="Norwegian"/>
                <a:ea typeface="+mj-ea"/>
                <a:cs typeface="Norwegian"/>
              </a:defRPr>
            </a:lvl1pPr>
          </a:lstStyle>
          <a:p>
            <a:r>
              <a:rPr lang="en-GB" dirty="0"/>
              <a:t>SailPoint IIQ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11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ED2E1-85A3-B6C7-3F43-E8592523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1" y="104115"/>
            <a:ext cx="8816938" cy="6456651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B26D1070-0B60-BF1C-518D-9E2A0D9EEC03}"/>
              </a:ext>
            </a:extLst>
          </p:cNvPr>
          <p:cNvSpPr txBox="1">
            <a:spLocks/>
          </p:cNvSpPr>
          <p:nvPr/>
        </p:nvSpPr>
        <p:spPr>
          <a:xfrm>
            <a:off x="235059" y="546299"/>
            <a:ext cx="3340538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3A8"/>
                </a:solidFill>
                <a:latin typeface="Norwegian"/>
                <a:ea typeface="+mj-ea"/>
                <a:cs typeface="Norwegian"/>
              </a:defRPr>
            </a:lvl1pPr>
          </a:lstStyle>
          <a:p>
            <a:r>
              <a:rPr lang="en-GB" dirty="0"/>
              <a:t>Installation Components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88B0-6650-1421-3B7C-DBDE76FB1C3D}"/>
              </a:ext>
            </a:extLst>
          </p:cNvPr>
          <p:cNvSpPr txBox="1">
            <a:spLocks/>
          </p:cNvSpPr>
          <p:nvPr/>
        </p:nvSpPr>
        <p:spPr>
          <a:xfrm>
            <a:off x="375733" y="1037125"/>
            <a:ext cx="6550261" cy="225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Java Runtime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IdentityIQ Software running inside the Application Server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Database Management System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Other Components (dependent upon the implementation goals)</a:t>
            </a:r>
          </a:p>
          <a:p>
            <a:pPr algn="l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Ex: IQService if provisioning to Active Directory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C0B13F9-055B-3A2A-2A4F-4E71647BE1C9}"/>
              </a:ext>
            </a:extLst>
          </p:cNvPr>
          <p:cNvSpPr txBox="1">
            <a:spLocks/>
          </p:cNvSpPr>
          <p:nvPr/>
        </p:nvSpPr>
        <p:spPr>
          <a:xfrm>
            <a:off x="286322" y="3463803"/>
            <a:ext cx="3340538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3A8"/>
                </a:solidFill>
                <a:latin typeface="Norwegian"/>
                <a:ea typeface="+mj-ea"/>
                <a:cs typeface="Norwegian"/>
              </a:defRPr>
            </a:lvl1pPr>
          </a:lstStyle>
          <a:p>
            <a:r>
              <a:rPr lang="en-GB" dirty="0"/>
              <a:t>Deployment Options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C9A75-D78F-65A4-221E-77EF1C8D4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3" y="4120232"/>
            <a:ext cx="7922184" cy="20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01FA-61FA-3E2D-F2BC-E5F6E2E5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3" y="218516"/>
            <a:ext cx="8633899" cy="6344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45FF4FF-91B6-5FA4-87D5-DF3860518F32}"/>
              </a:ext>
            </a:extLst>
          </p:cNvPr>
          <p:cNvSpPr txBox="1">
            <a:spLocks/>
          </p:cNvSpPr>
          <p:nvPr/>
        </p:nvSpPr>
        <p:spPr>
          <a:xfrm>
            <a:off x="321217" y="576429"/>
            <a:ext cx="3340538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Supported Platforms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0248EC-62B2-51A4-2C9D-A470FAB800C8}"/>
              </a:ext>
            </a:extLst>
          </p:cNvPr>
          <p:cNvSpPr txBox="1">
            <a:spLocks/>
          </p:cNvSpPr>
          <p:nvPr/>
        </p:nvSpPr>
        <p:spPr>
          <a:xfrm>
            <a:off x="319465" y="962102"/>
            <a:ext cx="3296745" cy="1124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I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perating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SUSE Linux Enterprise Server 15 and 12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Windows Server 2016 and 2019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CentOS 8.3 and 7.9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95D824-F9ED-8922-F856-9B0505952E46}"/>
              </a:ext>
            </a:extLst>
          </p:cNvPr>
          <p:cNvSpPr txBox="1">
            <a:spLocks/>
          </p:cNvSpPr>
          <p:nvPr/>
        </p:nvSpPr>
        <p:spPr>
          <a:xfrm>
            <a:off x="3603929" y="964666"/>
            <a:ext cx="2674923" cy="1762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Application Servers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Apache Tomcat 9.0 and 8.5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Oracle WebLogic 14c and 12cR2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IBM WebSphere 9.0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JBoss EAP 7.3 and 7.2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IBM WebSphere Liberty 20.0 and 19.0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3B1812-BA58-BD01-E777-A1C33BB6D46D}"/>
              </a:ext>
            </a:extLst>
          </p:cNvPr>
          <p:cNvSpPr txBox="1">
            <a:spLocks/>
          </p:cNvSpPr>
          <p:nvPr/>
        </p:nvSpPr>
        <p:spPr>
          <a:xfrm>
            <a:off x="319465" y="2243410"/>
            <a:ext cx="2674923" cy="1170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Databases (On Site)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IBM DB2 11.5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MySQL 5.7 and 8.0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MS SQL Server 2019 and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Oracle 19c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61E3BE-393B-1E1E-141F-B0C52AD8EB9B}"/>
              </a:ext>
            </a:extLst>
          </p:cNvPr>
          <p:cNvSpPr txBox="1">
            <a:spLocks/>
          </p:cNvSpPr>
          <p:nvPr/>
        </p:nvSpPr>
        <p:spPr>
          <a:xfrm>
            <a:off x="3610913" y="2773913"/>
            <a:ext cx="2674923" cy="1762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Cloud Platforms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AWS EC2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AWS Aurora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AWS RDS (MySQL, MS SQL, Oracle)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Azure (VM, Azure SQL)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Google Cloud Platform - Google Compute Engine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0C23FD-E523-0F47-D504-1165AFDB7144}"/>
              </a:ext>
            </a:extLst>
          </p:cNvPr>
          <p:cNvSpPr txBox="1">
            <a:spLocks/>
          </p:cNvSpPr>
          <p:nvPr/>
        </p:nvSpPr>
        <p:spPr>
          <a:xfrm>
            <a:off x="319465" y="3615328"/>
            <a:ext cx="3272182" cy="1762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Java Platform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Sun, Oracle or IBM JDK 1.8 (8), JDK 11 for all application servers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OpenJDK11 is now supported on all structures, but we have specifically tested against Adopt OpenJDK 11 for Windows and Red Hat OpenJDK 11 for Linux.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1026AE-7BD7-D82D-FB55-9B21BA2949E6}"/>
              </a:ext>
            </a:extLst>
          </p:cNvPr>
          <p:cNvSpPr txBox="1">
            <a:spLocks/>
          </p:cNvSpPr>
          <p:nvPr/>
        </p:nvSpPr>
        <p:spPr>
          <a:xfrm>
            <a:off x="3591648" y="4536004"/>
            <a:ext cx="2674923" cy="1466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Browsers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Google Chrome Latest 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Internet Explorer New Chromium version of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Safari 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Firefox Latest Version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BF4BD2-A95E-4B07-7AEC-B4CAB8A55964}"/>
              </a:ext>
            </a:extLst>
          </p:cNvPr>
          <p:cNvSpPr txBox="1">
            <a:spLocks/>
          </p:cNvSpPr>
          <p:nvPr/>
        </p:nvSpPr>
        <p:spPr>
          <a:xfrm>
            <a:off x="6266571" y="951873"/>
            <a:ext cx="2674923" cy="1058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Mobile User Interface OS/Browser Support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Android 11 on Chrome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iOS 14 (beta) and 13 using Safari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9A3D0B-B47C-061F-6E30-934E4EDD6A41}"/>
              </a:ext>
            </a:extLst>
          </p:cNvPr>
          <p:cNvSpPr txBox="1">
            <a:spLocks/>
          </p:cNvSpPr>
          <p:nvPr/>
        </p:nvSpPr>
        <p:spPr>
          <a:xfrm>
            <a:off x="6247209" y="2024816"/>
            <a:ext cx="2484140" cy="4176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43A8"/>
              </a:buClr>
              <a:buFont typeface="Wingdings" charset="2"/>
              <a:buChar char="§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GB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Languages</a:t>
            </a:r>
            <a:endParaRPr lang="en-IN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Brazilian Portuguese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Danish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Dutch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English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French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French Canadian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German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Italian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Japanese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Korean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Norwegian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Polish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Portuguese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Simplified Chinese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Spanish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Swedish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Traditional Chinese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Turkish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3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80B61-9F62-BB4D-2DF5-15BBC3A6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4" y="-181"/>
            <a:ext cx="8900475" cy="6818320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B3292101-14E0-A3B7-4A5A-F005E8B12D17}"/>
              </a:ext>
            </a:extLst>
          </p:cNvPr>
          <p:cNvSpPr txBox="1">
            <a:spLocks/>
          </p:cNvSpPr>
          <p:nvPr/>
        </p:nvSpPr>
        <p:spPr>
          <a:xfrm>
            <a:off x="457199" y="510776"/>
            <a:ext cx="5127297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SailPoint IIQ Console – Login page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914804-57CD-7D0B-59D1-33D796CA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8" y="1688928"/>
            <a:ext cx="7648631" cy="4610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78C51F-1F2C-B5D0-D737-B8620897D297}"/>
              </a:ext>
            </a:extLst>
          </p:cNvPr>
          <p:cNvSpPr txBox="1"/>
          <p:nvPr/>
        </p:nvSpPr>
        <p:spPr>
          <a:xfrm>
            <a:off x="666828" y="1222990"/>
            <a:ext cx="6593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Access SailPoint Portal using </a:t>
            </a:r>
            <a:r>
              <a:rPr lang="en-GB" sz="1400" dirty="0">
                <a:hlinkClick r:id="rId4"/>
              </a:rPr>
              <a:t>http://localhost:8080/identityiq</a:t>
            </a:r>
            <a:endParaRPr lang="en-GB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0850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80B61-9F62-BB4D-2DF5-15BBC3A6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4" y="-183"/>
            <a:ext cx="8900475" cy="6818320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B3292101-14E0-A3B7-4A5A-F005E8B12D17}"/>
              </a:ext>
            </a:extLst>
          </p:cNvPr>
          <p:cNvSpPr txBox="1">
            <a:spLocks/>
          </p:cNvSpPr>
          <p:nvPr/>
        </p:nvSpPr>
        <p:spPr>
          <a:xfrm>
            <a:off x="457199" y="510776"/>
            <a:ext cx="5127297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SailPoint IIQ Console – Admin View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47DDA-9777-2DEB-77DE-A2DA147D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9" y="1016360"/>
            <a:ext cx="8231542" cy="55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9B208-2D80-8258-B088-19447C22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" y="14041"/>
            <a:ext cx="9034562" cy="6733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A32748-EDBF-8C67-9719-624E078E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6" y="2288345"/>
            <a:ext cx="8542716" cy="4281254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63094543-F32A-6868-7473-3B9AA1669060}"/>
              </a:ext>
            </a:extLst>
          </p:cNvPr>
          <p:cNvSpPr txBox="1">
            <a:spLocks/>
          </p:cNvSpPr>
          <p:nvPr/>
        </p:nvSpPr>
        <p:spPr>
          <a:xfrm>
            <a:off x="263414" y="391743"/>
            <a:ext cx="3987210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Debug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233AD-FF73-22A1-2624-FD956AD4A642}"/>
              </a:ext>
            </a:extLst>
          </p:cNvPr>
          <p:cNvSpPr txBox="1"/>
          <p:nvPr/>
        </p:nvSpPr>
        <p:spPr>
          <a:xfrm>
            <a:off x="263414" y="791327"/>
            <a:ext cx="85427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Access SailPoint debug page using </a:t>
            </a:r>
            <a:r>
              <a:rPr lang="en-GB" sz="1400" dirty="0">
                <a:hlinkClick r:id="rId4"/>
              </a:rPr>
              <a:t>http://localhost:8080/identityiq/debug</a:t>
            </a: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It’s the same portal but a different page where only Admins can access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This acts just like </a:t>
            </a:r>
            <a:r>
              <a:rPr lang="en-GB" sz="1400" dirty="0">
                <a:highlight>
                  <a:srgbClr val="FFFF00"/>
                </a:highlight>
              </a:rPr>
              <a:t>public static void main (String[] args)</a:t>
            </a:r>
            <a:r>
              <a:rPr lang="en-GB" sz="1400" dirty="0"/>
              <a:t> method in 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Believe me this is a great tool unlike any other IAM tool, you can view any object XML, you can edit it directly and you can test every piece of logic you develop.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You don’t need any tools like Visual Studio or </a:t>
            </a:r>
            <a:r>
              <a:rPr lang="en-GB" sz="1400" dirty="0" err="1"/>
              <a:t>Sharepoint</a:t>
            </a:r>
            <a:r>
              <a:rPr lang="en-GB" sz="1400" dirty="0"/>
              <a:t> which are licensed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0184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9AC1D-D1D7-4D1B-6D21-60FFDE13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5" y="27527"/>
            <a:ext cx="8824134" cy="663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36D3E-9464-54E2-130C-0F9A0684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1" y="2855742"/>
            <a:ext cx="8530822" cy="3647314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9A4FD95C-C15E-CCEF-A4F9-EB63C76630B5}"/>
              </a:ext>
            </a:extLst>
          </p:cNvPr>
          <p:cNvSpPr txBox="1">
            <a:spLocks/>
          </p:cNvSpPr>
          <p:nvPr/>
        </p:nvSpPr>
        <p:spPr>
          <a:xfrm>
            <a:off x="282174" y="390387"/>
            <a:ext cx="3987210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Debug – System Information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8F69-7E6D-9302-1AC4-662679F6832C}"/>
              </a:ext>
            </a:extLst>
          </p:cNvPr>
          <p:cNvSpPr txBox="1"/>
          <p:nvPr/>
        </p:nvSpPr>
        <p:spPr>
          <a:xfrm>
            <a:off x="282174" y="755654"/>
            <a:ext cx="84877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You find a lot of information and functionalities in debug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About page – You find all the information about how many identities you have, software and versions you are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Caches – It is very helpful to clear the cache when you update scripts without server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Logging – You can reload Log4j configuration without server restart</a:t>
            </a:r>
          </a:p>
          <a:p>
            <a:endParaRPr lang="en-GB" sz="1600" dirty="0"/>
          </a:p>
          <a:p>
            <a:r>
              <a:rPr lang="en-GB" sz="1600" dirty="0"/>
              <a:t>Updating scripts/configs without restart a game changer unlike a lot of other IAM tools which saves a lot of hours of time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7506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46EC5-B529-3475-9721-137F436A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5" y="17678"/>
            <a:ext cx="8930710" cy="668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FA60B-4BDC-F91B-DB66-BB6BC9BC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8" y="2762759"/>
            <a:ext cx="8288217" cy="3699001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4ED54420-E8D0-4BFA-08FE-B01B015EC322}"/>
              </a:ext>
            </a:extLst>
          </p:cNvPr>
          <p:cNvSpPr txBox="1">
            <a:spLocks/>
          </p:cNvSpPr>
          <p:nvPr/>
        </p:nvSpPr>
        <p:spPr>
          <a:xfrm>
            <a:off x="171155" y="459201"/>
            <a:ext cx="5127297" cy="49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SailPoint IIQ Console – End User View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E3041-5560-B27C-D931-2D94E04D129D}"/>
              </a:ext>
            </a:extLst>
          </p:cNvPr>
          <p:cNvSpPr txBox="1"/>
          <p:nvPr/>
        </p:nvSpPr>
        <p:spPr>
          <a:xfrm>
            <a:off x="300110" y="871191"/>
            <a:ext cx="85437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SailPoint is more user friendly or business centric application where you don’t need Administrator to get access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For example, couple of years back in IBM Tivoli tools, we use to get emails from users for any access as an email or an Incident.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We used to send email to user’s manager and/or application owner asking for approvals to provide access for same user, which is completely manual and time-consuming process.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But in SailPoint, we configure approval levels, approvers for different access for different apps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When a user requests, approval will be triggered to concerning approvers automatically, we will cover this in detail in later concepts.</a:t>
            </a:r>
          </a:p>
        </p:txBody>
      </p:sp>
    </p:spTree>
    <p:extLst>
      <p:ext uri="{BB962C8B-B14F-4D97-AF65-F5344CB8AC3E}">
        <p14:creationId xmlns:p14="http://schemas.microsoft.com/office/powerpoint/2010/main" val="948114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716</Words>
  <Application>Microsoft Office PowerPoint</Application>
  <PresentationFormat>On-screen Show (4:3)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Norwegian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Mummadi</dc:creator>
  <cp:lastModifiedBy>Krishna Mummadi</cp:lastModifiedBy>
  <cp:revision>51</cp:revision>
  <dcterms:created xsi:type="dcterms:W3CDTF">2022-09-24T13:38:10Z</dcterms:created>
  <dcterms:modified xsi:type="dcterms:W3CDTF">2022-10-01T20:24:32Z</dcterms:modified>
</cp:coreProperties>
</file>